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331" r:id="rId7"/>
    <p:sldId id="263" r:id="rId8"/>
    <p:sldId id="266" r:id="rId9"/>
    <p:sldId id="267" r:id="rId10"/>
    <p:sldId id="328" r:id="rId11"/>
    <p:sldId id="320" r:id="rId12"/>
    <p:sldId id="321" r:id="rId13"/>
    <p:sldId id="322" r:id="rId14"/>
    <p:sldId id="281" r:id="rId15"/>
    <p:sldId id="323" r:id="rId16"/>
    <p:sldId id="302" r:id="rId17"/>
    <p:sldId id="277" r:id="rId18"/>
    <p:sldId id="303" r:id="rId19"/>
    <p:sldId id="308" r:id="rId20"/>
    <p:sldId id="325" r:id="rId21"/>
    <p:sldId id="326" r:id="rId22"/>
    <p:sldId id="333" r:id="rId23"/>
    <p:sldId id="314" r:id="rId24"/>
    <p:sldId id="278" r:id="rId25"/>
    <p:sldId id="279" r:id="rId26"/>
    <p:sldId id="286" r:id="rId27"/>
    <p:sldId id="315" r:id="rId28"/>
    <p:sldId id="280" r:id="rId29"/>
    <p:sldId id="282" r:id="rId30"/>
    <p:sldId id="283" r:id="rId31"/>
    <p:sldId id="316" r:id="rId32"/>
    <p:sldId id="287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ED9A593-3C7B-4596-9300-76FDB9DFC78D}">
          <p14:sldIdLst>
            <p14:sldId id="256"/>
            <p14:sldId id="257"/>
            <p14:sldId id="259"/>
            <p14:sldId id="260"/>
            <p14:sldId id="261"/>
            <p14:sldId id="331"/>
            <p14:sldId id="263"/>
            <p14:sldId id="266"/>
            <p14:sldId id="267"/>
            <p14:sldId id="328"/>
            <p14:sldId id="320"/>
            <p14:sldId id="321"/>
            <p14:sldId id="322"/>
            <p14:sldId id="281"/>
            <p14:sldId id="323"/>
            <p14:sldId id="302"/>
            <p14:sldId id="277"/>
            <p14:sldId id="303"/>
            <p14:sldId id="308"/>
            <p14:sldId id="325"/>
            <p14:sldId id="326"/>
            <p14:sldId id="333"/>
            <p14:sldId id="314"/>
            <p14:sldId id="278"/>
            <p14:sldId id="279"/>
            <p14:sldId id="286"/>
            <p14:sldId id="315"/>
            <p14:sldId id="280"/>
            <p14:sldId id="282"/>
            <p14:sldId id="283"/>
            <p14:sldId id="31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5A52B-4B3E-476C-9AD4-08175D7299AA}" v="6" dt="2023-08-22T07:44:11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95"/>
    <p:restoredTop sz="95171"/>
  </p:normalViewPr>
  <p:slideViewPr>
    <p:cSldViewPr snapToGrid="0" snapToObjects="1">
      <p:cViewPr varScale="1">
        <p:scale>
          <a:sx n="66" d="100"/>
          <a:sy n="66" d="100"/>
        </p:scale>
        <p:origin x="72" y="5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limar Hugo Rekand" userId="186d0596-8824-49a6-85cb-76ba142ef43d" providerId="ADAL" clId="{5C05A52B-4B3E-476C-9AD4-08175D7299AA}"/>
    <pc:docChg chg="custSel modSld">
      <pc:chgData name="Illimar Hugo Rekand" userId="186d0596-8824-49a6-85cb-76ba142ef43d" providerId="ADAL" clId="{5C05A52B-4B3E-476C-9AD4-08175D7299AA}" dt="2023-08-22T07:44:15.572" v="193" actId="1076"/>
      <pc:docMkLst>
        <pc:docMk/>
      </pc:docMkLst>
      <pc:sldChg chg="modSp mod">
        <pc:chgData name="Illimar Hugo Rekand" userId="186d0596-8824-49a6-85cb-76ba142ef43d" providerId="ADAL" clId="{5C05A52B-4B3E-476C-9AD4-08175D7299AA}" dt="2023-08-22T07:44:02.961" v="191" actId="20577"/>
        <pc:sldMkLst>
          <pc:docMk/>
          <pc:sldMk cId="3882948676" sldId="256"/>
        </pc:sldMkLst>
        <pc:spChg chg="mod">
          <ac:chgData name="Illimar Hugo Rekand" userId="186d0596-8824-49a6-85cb-76ba142ef43d" providerId="ADAL" clId="{5C05A52B-4B3E-476C-9AD4-08175D7299AA}" dt="2023-08-22T07:44:02.961" v="191" actId="20577"/>
          <ac:spMkLst>
            <pc:docMk/>
            <pc:sldMk cId="3882948676" sldId="256"/>
            <ac:spMk id="2" creationId="{F7DDEAF0-D3DC-D64E-B904-D331F91EBF10}"/>
          </ac:spMkLst>
        </pc:spChg>
      </pc:sldChg>
      <pc:sldChg chg="modNotesTx">
        <pc:chgData name="Illimar Hugo Rekand" userId="186d0596-8824-49a6-85cb-76ba142ef43d" providerId="ADAL" clId="{5C05A52B-4B3E-476C-9AD4-08175D7299AA}" dt="2023-08-22T07:29:39.326" v="149" actId="20577"/>
        <pc:sldMkLst>
          <pc:docMk/>
          <pc:sldMk cId="4063708626" sldId="260"/>
        </pc:sldMkLst>
      </pc:sldChg>
      <pc:sldChg chg="modNotesTx">
        <pc:chgData name="Illimar Hugo Rekand" userId="186d0596-8824-49a6-85cb-76ba142ef43d" providerId="ADAL" clId="{5C05A52B-4B3E-476C-9AD4-08175D7299AA}" dt="2023-08-22T07:14:34.817" v="143" actId="20577"/>
        <pc:sldMkLst>
          <pc:docMk/>
          <pc:sldMk cId="3838119286" sldId="278"/>
        </pc:sldMkLst>
      </pc:sldChg>
      <pc:sldChg chg="addSp modSp">
        <pc:chgData name="Illimar Hugo Rekand" userId="186d0596-8824-49a6-85cb-76ba142ef43d" providerId="ADAL" clId="{5C05A52B-4B3E-476C-9AD4-08175D7299AA}" dt="2023-08-22T07:17:05.037" v="148" actId="1076"/>
        <pc:sldMkLst>
          <pc:docMk/>
          <pc:sldMk cId="209390849" sldId="286"/>
        </pc:sldMkLst>
        <pc:picChg chg="add mod">
          <ac:chgData name="Illimar Hugo Rekand" userId="186d0596-8824-49a6-85cb-76ba142ef43d" providerId="ADAL" clId="{5C05A52B-4B3E-476C-9AD4-08175D7299AA}" dt="2023-08-22T07:17:05.037" v="148" actId="1076"/>
          <ac:picMkLst>
            <pc:docMk/>
            <pc:sldMk cId="209390849" sldId="286"/>
            <ac:picMk id="1026" creationId="{ED16F307-88CD-AEB3-26DE-A85283E8F8A9}"/>
          </ac:picMkLst>
        </pc:picChg>
      </pc:sldChg>
      <pc:sldChg chg="addSp modSp mod">
        <pc:chgData name="Illimar Hugo Rekand" userId="186d0596-8824-49a6-85cb-76ba142ef43d" providerId="ADAL" clId="{5C05A52B-4B3E-476C-9AD4-08175D7299AA}" dt="2023-08-22T07:44:15.572" v="193" actId="1076"/>
        <pc:sldMkLst>
          <pc:docMk/>
          <pc:sldMk cId="240634230" sldId="287"/>
        </pc:sldMkLst>
        <pc:spChg chg="add mod">
          <ac:chgData name="Illimar Hugo Rekand" userId="186d0596-8824-49a6-85cb-76ba142ef43d" providerId="ADAL" clId="{5C05A52B-4B3E-476C-9AD4-08175D7299AA}" dt="2023-08-22T07:44:15.572" v="193" actId="1076"/>
          <ac:spMkLst>
            <pc:docMk/>
            <pc:sldMk cId="240634230" sldId="287"/>
            <ac:spMk id="2" creationId="{1C531A73-EFCB-CA41-0B16-2059EA6CFD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571E3-12BA-494C-837F-0907831588B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8A904-DE27-EA40-8CF4-484D4D4F472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126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omexchange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resource for Data Management guidelines and good practices for the Life Sciences</a:t>
            </a:r>
            <a:endParaRPr lang="en-NO" sz="1200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698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resources of Elixir are delivered by different Elixir nodes. 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211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those resources, there are 22 that are considered as fundamental importance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wider life-science community and the long-term preservation of biological data. They are called the Elixir Core Data Resources.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Beside, there’re 12 of them which are listed as recommended deposition database for bimolecular experimental data.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9821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are the Elixir Deposition Databases: including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Biostudies: collect metadata of a study and link to raw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high-throughput functional genomics experiments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merging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rencently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BioModels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for mathematical models of biological and biomedical systems.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BioSamples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stores and supplies descriptions and metadata about biological samples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EGA: for sensitive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EMDB: electron microscopy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ENA: nucleotide sequencing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EVA: variant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IntAct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molecular interaction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MetaboLights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Metabolomics experiments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3D structures of large biological molecules such as protein, nucleic acids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PRIDE: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spectrometry proteomics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O" dirty="0"/>
          </a:p>
          <a:p>
            <a:r>
              <a:rPr lang="en-NO" dirty="0"/>
              <a:t>Note that BioStudies can cross link to other repositories (including repo of EMBL-EBI, or outside of the plateform)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7313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4028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Next: as we have seen previously, if your data do not fit any domain specific database, you can consider to deposit to national or institutional repositories.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27963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Norwegian Infrastructure for Research Data (NIRD)</a:t>
            </a:r>
          </a:p>
          <a:p>
            <a:r>
              <a:rPr lang="en-US" dirty="0"/>
              <a:t>From sigma2</a:t>
            </a:r>
          </a:p>
          <a:p>
            <a:r>
              <a:rPr lang="en-US" dirty="0"/>
              <a:t>D</a:t>
            </a:r>
            <a:r>
              <a:rPr lang="en-NO" dirty="0"/>
              <a:t>omain agnostic: general domain, archiving large data sets. Operated by UNINETT/Sigma2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0448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national and institutional repository and are manually curated by libraries, with limited data size.</a:t>
            </a:r>
          </a:p>
          <a:p>
            <a:r>
              <a:rPr lang="en-NO" dirty="0"/>
              <a:t>For this archive, Lars will talk about it more in details in the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0708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have NSD archive. This is mainly to store questionnaires data. And from 2022, NSD has merged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Uninett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Unit to form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NSD has merged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Uninett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and Unit to form the Norwegian Agency for Shared Services in Education and Research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new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established from 1 January 2022.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Unit: Directorate for ICT and joint services in higher education and research</a:t>
            </a:r>
          </a:p>
          <a:p>
            <a:br>
              <a:rPr lang="en-US" dirty="0"/>
            </a:b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117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code/scripts, a recommended way is to put your code on GitHub and archive them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zenodo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release. It’s a quite good and easy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</a:t>
            </a:r>
          </a:p>
          <a:p>
            <a:r>
              <a:rPr lang="en-NO" dirty="0"/>
              <a:t>There’s developping beta version for gitlab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29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0800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about sensitive data. There’s EGA repository: where the metadata is accessible ; so that everyone can search and know the existence of the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having free access to the data. And if someone request to access to a particular data that he is interested in, his request will be going to be accessed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data access committee and the owner of the data, and once it was approved you can download the data.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Norway we have the federated Norwegian EGA for the data that can not leave the country.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8755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SEO: “search engine optimization”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13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ensure your consent form &amp; REC approval allow controlled access archiving.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44969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Archiving data allow the reuse of data, so your data can be served in another project.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264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77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collaborates (international nucleotide sequence database collaboration)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among them.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data submitted to either of the 3 repositories, there will be the same data generated in the other 2 repositories.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01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SRA is linked to the GEO platform which contains metadata information about the studies. While at ENA, the data is linked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(which recently becomes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BioStudies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from GEO is used to imported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ArrayExpress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231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 mass spectrometry data),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Panorama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targeted mass spectrometry assays that integrates into a Skyline mass, spec workflow),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Peptide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Atlas from USA;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EMBL-EBI; 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iProX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China;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Japan. 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24608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repositories do not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among them, but there’s a consortium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ProteomeXchange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coordinate standard data submission and dissemination pipelines involving the main proteomics repositories.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ProteomeXchange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browse data from all of those member repositories and you will get the meta data as well as link to data deposited in each repository.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831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example is another type of repository - which is a single repository but functioned by the collaboration among different associations.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EBRAINS: Repository for neuroscience data. It’s an association consisting of different institutions in multiple European countries such as France,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Spain, Italy, Sweden, Germany, Norway and Switzerland. Its aim to provide a shared digital brain research infrastructure for the EU. 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95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welcome all types of neuroscience data. The submitted data would go through a data curation process; that make your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meet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criteria before publishing. Then the data can be integrated with The Knowledge Graph Search. Where they integrate the data with tools, i.e. connect a dataset with the software tools that can be used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data. And that model makes expand the search capability and make your data more reachable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graph: Integrates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registrered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models, and software into a graph database, and outlines their relationship to each other (e.g. connecting a dataset to a software tools for analysis and visualization)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tools and services -&gt; challenges in brain research and brain-inspired technology development. Understand human brain function and disease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accessibility type (free access, controlled access …), clear, explicit filtering / searching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8A904-DE27-EA40-8CF4-484D4D4F4725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454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8D8D-E720-FC4E-AE3B-8E8BD5805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1A94-BFEB-024F-BE44-271FA61DA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F8637-205C-3D47-80E1-74147FF6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6481E-39D5-7B4D-90EE-575145D4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E3DB4-DE67-1C49-A1D9-29D51258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1444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B2ED-4D09-654C-BBD7-89E9B611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4C428-2927-1445-886B-3F03DCA2C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D00A-1076-A941-B7A0-852F3D9A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337B-ED4D-374C-A278-E388FF5A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E66FB-2D0B-4F40-80C5-3BBE4144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333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B7A8E-48F7-1247-A210-FEEB04CF7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A4876-D9EC-BC42-A890-F648657F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EB92A-716F-5C48-ACC4-475AB41F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06004-7F13-6A43-91DC-4590B113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9A544-D01D-9946-8A0C-FE10CBA0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5695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B951-9040-DB46-A525-068414DA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ABE9-6768-474F-94DC-BB37A361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396EE-AA2E-7241-81E1-9798E601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451E6-DB8F-B546-BC7A-C78425B5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B6C39-B119-1A42-9A8B-80690305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7078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C9B6-0603-AD42-9DE4-CCB611BB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ACED7-3C8D-6E4E-939D-35505EC4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13841-0207-284A-8093-1BCABD45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D34A-57DB-E748-80BC-896F878D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5A0B-769A-A549-B1EE-4E28FD06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72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CCC5-9D6D-3649-B3F2-D6C8A7A5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048F-5A45-1E48-A21B-7EE83548D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728FA-26A9-9642-8F87-C6C0C0F14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D0AF-B936-1B47-A54D-D539A599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C582F-B221-8E49-A316-EAFB90EC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759DC-26E7-5349-AF9E-FE37569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286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081F-0B6D-5C40-B98F-23121E67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EF8FC-94C3-4F4A-BE56-5094A9B3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47EFE-05A4-8F4E-AB4E-62B5211F2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FAFE5-480C-F04B-BC2B-601356298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39FDD-D597-7245-B7A8-D16511C45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71201-C2AE-854F-A93B-B39D9E18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5C7D0-B75A-0241-B105-490A3F38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7B7E2-31C8-6F43-859E-4F2DFD56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85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12E-6B88-8E43-8B2B-6E881DF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44A88-1369-6241-A463-C4CABDB7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4B57E-F109-CF48-9F9E-724DF08C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360AF-6AA8-054A-89D6-9C883FE3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450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4C95A-BBDE-1C45-A53C-3C1CC34C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940BE-C413-914B-B615-CAFA0A11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1D95-4188-4D44-BBF5-801FA75A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186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7BAD-7D73-5E48-A23D-24197846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BE0C-7234-B649-B46E-6CC4DE426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C0F97-9FAB-D748-A6CA-7B104B4CF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B8FCB-205F-384D-956D-5852E4EB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E944-ED34-C44F-84C9-F11BA13F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FF2D1-FE6F-C646-B5E0-EE92470D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848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97BC-52B6-BA4F-B14F-401F953F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DDB73-F78F-A84B-AF60-56C699411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E684A-2ABF-9B4C-A56A-D4E53A351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3FEA1-2FEC-2141-BB17-044DF4CE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801B9-4C52-BE4A-BA6C-B7A64F19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AB6C4-3005-0D42-B5D4-67EDA5A5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1331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0B36B-2571-A74F-B1D0-64AECF2A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FDBD3-10A4-E542-A4EF-17E786DD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E284-9E8F-8E4A-AE45-AF5CFDCA1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800BF-5781-6443-9D70-22AAFA520BE2}" type="datetimeFigureOut">
              <a:rPr lang="en-NO" smtClean="0"/>
              <a:t>08/22/2023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3E2E-5118-1F49-8B2F-ADD20D9BE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7C8E2-310E-1149-A773-E3661C43B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CDA43-98D1-644B-8FE1-411DB5CB9C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615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ebrains.eu/services/data-knowledge/share-dat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ixir-europe.org/services/tag/data-resources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hyperlink" Target="https://elixir-europe.org/platforms/data/elixir-deposition-databas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hyperlink" Target="https://elixir-europe.org/platforms/data/elixir-deposition-databases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norstore.n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verse.n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kt.no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arkivering.nsd.n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gshare.com/" TargetMode="External"/><Relationship Id="rId4" Type="http://schemas.openxmlformats.org/officeDocument/2006/relationships/hyperlink" Target="https://b2share.eudat.eu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com/sbeniamine/gitlab2zenodo" TargetMode="External"/><Relationship Id="rId5" Type="http://schemas.openxmlformats.org/officeDocument/2006/relationships/hyperlink" Target="https://guides.github.com/activities/citable-code/" TargetMode="External"/><Relationship Id="rId4" Type="http://schemas.openxmlformats.org/officeDocument/2006/relationships/hyperlink" Target="https://zenodo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rdmkit.elixir-europe.org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ega.elixir.n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ega.elixir.n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ds.org.au/__data/assets/image/0011/1416098/FAIR-Data-image-map-graphic-v2-721px.p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airsharing.org/" TargetMode="External"/><Relationship Id="rId7" Type="http://schemas.openxmlformats.org/officeDocument/2006/relationships/hyperlink" Target="https://academic.oup.com/nar/article/49/D1/D1/605997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re3data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E68A2C-2CB7-194F-BE33-4CBF4247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65"/>
            <a:ext cx="12169036" cy="6851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67DEC-70A5-DA4D-A1AF-AB36C76C727A}"/>
              </a:ext>
            </a:extLst>
          </p:cNvPr>
          <p:cNvSpPr txBox="1"/>
          <p:nvPr/>
        </p:nvSpPr>
        <p:spPr>
          <a:xfrm>
            <a:off x="5343525" y="5479079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</a:t>
            </a:r>
            <a:r>
              <a:rPr lang="en-NO" dirty="0">
                <a:latin typeface="Corbel" panose="020B0503020204020204" pitchFamily="34" charset="0"/>
              </a:rPr>
              <a:t>his work is adapted from the work of </a:t>
            </a:r>
            <a:r>
              <a:rPr lang="en-US" dirty="0" err="1">
                <a:latin typeface="Corbel" panose="020B0503020204020204" pitchFamily="34" charset="0"/>
              </a:rPr>
              <a:t>Korbinian</a:t>
            </a:r>
            <a:r>
              <a:rPr lang="en-US" dirty="0">
                <a:latin typeface="Corbel" panose="020B0503020204020204" pitchFamily="34" charset="0"/>
              </a:rPr>
              <a:t> </a:t>
            </a:r>
            <a:r>
              <a:rPr lang="en-US" dirty="0" err="1">
                <a:latin typeface="Corbel" panose="020B0503020204020204" pitchFamily="34" charset="0"/>
              </a:rPr>
              <a:t>Bösl</a:t>
            </a:r>
            <a:r>
              <a:rPr lang="en-US" dirty="0">
                <a:latin typeface="Corbel" panose="020B0503020204020204" pitchFamily="34" charset="0"/>
              </a:rPr>
              <a:t>,</a:t>
            </a:r>
          </a:p>
          <a:p>
            <a:r>
              <a:rPr lang="en-US" dirty="0">
                <a:latin typeface="Corbel" panose="020B0503020204020204" pitchFamily="34" charset="0"/>
              </a:rPr>
              <a:t>and is licensed under https://</a:t>
            </a:r>
            <a:r>
              <a:rPr lang="en-US" dirty="0" err="1">
                <a:latin typeface="Corbel" panose="020B0503020204020204" pitchFamily="34" charset="0"/>
              </a:rPr>
              <a:t>creativecommons.org</a:t>
            </a:r>
            <a:r>
              <a:rPr lang="en-US" dirty="0">
                <a:latin typeface="Corbel" panose="020B0503020204020204" pitchFamily="34" charset="0"/>
              </a:rPr>
              <a:t>/licenses/by/4.0/</a:t>
            </a:r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DAD24-100B-6946-AAD7-5783449C40CF}"/>
              </a:ext>
            </a:extLst>
          </p:cNvPr>
          <p:cNvSpPr txBox="1"/>
          <p:nvPr/>
        </p:nvSpPr>
        <p:spPr>
          <a:xfrm>
            <a:off x="11482" y="6574936"/>
            <a:ext cx="704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/>
              <a:t>Illustrative Icons from Font Awesome licensed under Creative Commons Attribution 4.0 International License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DEAF0-D3DC-D64E-B904-D331F91EBF10}"/>
              </a:ext>
            </a:extLst>
          </p:cNvPr>
          <p:cNvSpPr txBox="1"/>
          <p:nvPr/>
        </p:nvSpPr>
        <p:spPr>
          <a:xfrm>
            <a:off x="6667500" y="4383222"/>
            <a:ext cx="2329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Illimar Rekand,</a:t>
            </a:r>
          </a:p>
          <a:p>
            <a:r>
              <a:rPr lang="en-US" dirty="0">
                <a:latin typeface="Corbel" panose="020B0503020204020204" pitchFamily="34" charset="0"/>
              </a:rPr>
              <a:t>Illimar.rekand@uib.no</a:t>
            </a:r>
            <a:endParaRPr lang="en-NO" dirty="0">
              <a:latin typeface="Corbel" panose="020B0503020204020204" pitchFamily="34" charset="0"/>
            </a:endParaRPr>
          </a:p>
          <a:p>
            <a:r>
              <a:rPr lang="en-NO" dirty="0">
                <a:latin typeface="Corbel" panose="020B0503020204020204" pitchFamily="34" charset="0"/>
              </a:rPr>
              <a:t>ELIXIR</a:t>
            </a:r>
            <a:r>
              <a:rPr lang="en-US" dirty="0">
                <a:latin typeface="Corbel" panose="020B0503020204020204" pitchFamily="34" charset="0"/>
              </a:rPr>
              <a:t> Norway,</a:t>
            </a:r>
            <a:r>
              <a:rPr lang="en-NO" dirty="0">
                <a:latin typeface="Corbel" panose="020B0503020204020204" pitchFamily="34" charset="0"/>
              </a:rPr>
              <a:t> </a:t>
            </a:r>
            <a:r>
              <a:rPr lang="en-US" dirty="0" err="1">
                <a:latin typeface="Corbel" panose="020B0503020204020204" pitchFamily="34" charset="0"/>
              </a:rPr>
              <a:t>UiB</a:t>
            </a:r>
            <a:endParaRPr lang="en-NO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4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01A8C-50FC-D342-8ACC-77C54B934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92" y="-28576"/>
            <a:ext cx="12179808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E216B7-3407-4B42-B89B-EA438ADDBA34}"/>
              </a:ext>
            </a:extLst>
          </p:cNvPr>
          <p:cNvSpPr txBox="1"/>
          <p:nvPr/>
        </p:nvSpPr>
        <p:spPr>
          <a:xfrm>
            <a:off x="951451" y="4610099"/>
            <a:ext cx="1028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Some domain specific archives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8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6E692A-F088-8B42-82E1-C5015A16B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725" y="828676"/>
            <a:ext cx="11569243" cy="6007107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53548D-5CB0-8042-BB92-EA82B3E0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315268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02135C-B490-B24E-B328-7130CE23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2" y="600076"/>
            <a:ext cx="11536892" cy="61150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8AB298-834C-834C-BE9B-0BBFB161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60702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B3C10-60BF-4D4E-B256-96DA64FF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657226"/>
            <a:ext cx="11536455" cy="608868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87CC54-3EEE-C846-93CB-25B78F95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S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equencing data: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12833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iagram, map&#10;&#10;Description automatically generated">
            <a:extLst>
              <a:ext uri="{FF2B5EF4-FFF2-40B4-BE49-F238E27FC236}">
                <a16:creationId xmlns:a16="http://schemas.microsoft.com/office/drawing/2014/main" id="{52D6A067-F1E3-2042-BD05-85510C587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4039" y="966263"/>
            <a:ext cx="9850508" cy="573456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266CBE4-F536-EC4B-A8FF-7BBF7AD0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Proteomics data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00772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582DDE-20B0-954C-994E-886DF7007D8F}"/>
              </a:ext>
            </a:extLst>
          </p:cNvPr>
          <p:cNvSpPr txBox="1"/>
          <p:nvPr/>
        </p:nvSpPr>
        <p:spPr>
          <a:xfrm>
            <a:off x="1" y="1280596"/>
            <a:ext cx="402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O" dirty="0"/>
          </a:p>
          <a:p>
            <a:r>
              <a:rPr lang="en-NO" dirty="0"/>
              <a:t> </a:t>
            </a:r>
          </a:p>
        </p:txBody>
      </p:sp>
      <p:pic>
        <p:nvPicPr>
          <p:cNvPr id="6" name="Picture 5" descr="Diagram, map&#10;&#10;Description automatically generated">
            <a:extLst>
              <a:ext uri="{FF2B5EF4-FFF2-40B4-BE49-F238E27FC236}">
                <a16:creationId xmlns:a16="http://schemas.microsoft.com/office/drawing/2014/main" id="{0CAC3E4A-D53E-6C4A-9E51-FAC6B2AD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2" y="977910"/>
            <a:ext cx="9777092" cy="58800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A65C88-13FB-F24F-94BE-C9EE06E4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50" y="-224580"/>
            <a:ext cx="11601899" cy="10992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156F9D"/>
                </a:solidFill>
                <a:latin typeface="Corbel" panose="020B0503020204020204" pitchFamily="34" charset="0"/>
              </a:rPr>
              <a:t>Proteomics data</a:t>
            </a:r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: </a:t>
            </a:r>
            <a:r>
              <a:rPr lang="en-NO" sz="3600" dirty="0">
                <a:latin typeface="Corbel" panose="020B0503020204020204" pitchFamily="34" charset="0"/>
              </a:rPr>
              <a:t>Multiple Repositories – similar datatypes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363034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086B1-5B79-414D-84CF-98EA88C7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7826" y="2119272"/>
            <a:ext cx="7854307" cy="39382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76C371-C96A-E346-84A7-5CDDC0D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43" y="222599"/>
            <a:ext cx="9908314" cy="577850"/>
          </a:xfrm>
        </p:spPr>
        <p:txBody>
          <a:bodyPr>
            <a:normAutofit fontScale="90000"/>
          </a:bodyPr>
          <a:lstStyle/>
          <a:p>
            <a:r>
              <a:rPr lang="en-NO" sz="4000" b="1" dirty="0">
                <a:solidFill>
                  <a:srgbClr val="156F9D"/>
                </a:solidFill>
                <a:latin typeface="Corbel" panose="020B0503020204020204" pitchFamily="34" charset="0"/>
              </a:rPr>
              <a:t>Neuroscience data: </a:t>
            </a:r>
            <a:r>
              <a:rPr lang="en-NO" sz="3600" dirty="0">
                <a:latin typeface="Corbel" panose="020B0503020204020204" pitchFamily="34" charset="0"/>
              </a:rPr>
              <a:t>Multiple organisations association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7B12E4CC-3764-9440-A4DB-73A3E639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123" y="1211485"/>
            <a:ext cx="2441050" cy="890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FC740-317D-3A43-AC32-47D4A08E9264}"/>
              </a:ext>
            </a:extLst>
          </p:cNvPr>
          <p:cNvSpPr txBox="1"/>
          <p:nvPr/>
        </p:nvSpPr>
        <p:spPr>
          <a:xfrm>
            <a:off x="2138432" y="6284567"/>
            <a:ext cx="791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Corbel" panose="020B0503020204020204" pitchFamily="34" charset="0"/>
              </a:rPr>
              <a:t>A shared digital brain research infrastructure for the EU</a:t>
            </a:r>
          </a:p>
        </p:txBody>
      </p:sp>
    </p:spTree>
    <p:extLst>
      <p:ext uri="{BB962C8B-B14F-4D97-AF65-F5344CB8AC3E}">
        <p14:creationId xmlns:p14="http://schemas.microsoft.com/office/powerpoint/2010/main" val="51723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E998D4-0055-5141-B914-CFB70AE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8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84DB9-CB33-0147-BB3E-FF6132A06A8D}"/>
              </a:ext>
            </a:extLst>
          </p:cNvPr>
          <p:cNvSpPr txBox="1"/>
          <p:nvPr/>
        </p:nvSpPr>
        <p:spPr>
          <a:xfrm>
            <a:off x="3386142" y="5706768"/>
            <a:ext cx="431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hlinkClick r:id="rId4"/>
              </a:rPr>
              <a:t>https://ebrains.eu/services/data-knowledge/share-data/</a:t>
            </a:r>
            <a:endParaRPr lang="en-NO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AF0C3-BAB3-174E-9A10-FF8BFA41B310}"/>
              </a:ext>
            </a:extLst>
          </p:cNvPr>
          <p:cNvSpPr txBox="1"/>
          <p:nvPr/>
        </p:nvSpPr>
        <p:spPr>
          <a:xfrm>
            <a:off x="0" y="6534340"/>
            <a:ext cx="977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hlinkClick r:id="rId5"/>
              </a:rPr>
              <a:t>CC-BY 4.0</a:t>
            </a:r>
            <a:endParaRPr lang="en-NO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928CC-F67D-A942-A5B2-6A0D7C4C08ED}"/>
              </a:ext>
            </a:extLst>
          </p:cNvPr>
          <p:cNvSpPr txBox="1"/>
          <p:nvPr/>
        </p:nvSpPr>
        <p:spPr>
          <a:xfrm>
            <a:off x="4538864" y="6269427"/>
            <a:ext cx="2342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NO" sz="1400" dirty="0"/>
              <a:t>uration-support@ebrains.eu</a:t>
            </a:r>
          </a:p>
        </p:txBody>
      </p:sp>
    </p:spTree>
    <p:extLst>
      <p:ext uri="{BB962C8B-B14F-4D97-AF65-F5344CB8AC3E}">
        <p14:creationId xmlns:p14="http://schemas.microsoft.com/office/powerpoint/2010/main" val="151529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around a fire&#10;&#10;Description automatically generated with low confidence">
            <a:extLst>
              <a:ext uri="{FF2B5EF4-FFF2-40B4-BE49-F238E27FC236}">
                <a16:creationId xmlns:a16="http://schemas.microsoft.com/office/drawing/2014/main" id="{3B2C6251-1829-504C-8726-239CFBAE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9" y="1583089"/>
            <a:ext cx="10250256" cy="5096007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2B1875-B960-C140-9A12-05396FF1C1F4}"/>
              </a:ext>
            </a:extLst>
          </p:cNvPr>
          <p:cNvSpPr/>
          <p:nvPr/>
        </p:nvSpPr>
        <p:spPr>
          <a:xfrm>
            <a:off x="4829174" y="1857242"/>
            <a:ext cx="2219325" cy="1571757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alpha val="50000"/>
              <a:hueOff val="-481415"/>
              <a:satOff val="10166"/>
              <a:lumOff val="27081"/>
              <a:alphaOff val="0"/>
            </a:schemeClr>
          </a:fillRef>
          <a:effectRef idx="0">
            <a:schemeClr val="accent2">
              <a:shade val="80000"/>
              <a:alpha val="50000"/>
              <a:hueOff val="-481415"/>
              <a:satOff val="10166"/>
              <a:lumOff val="27081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CFDDF-2852-FD46-A7BA-BAFE981E6588}"/>
              </a:ext>
            </a:extLst>
          </p:cNvPr>
          <p:cNvSpPr txBox="1"/>
          <p:nvPr/>
        </p:nvSpPr>
        <p:spPr>
          <a:xfrm>
            <a:off x="164201" y="335171"/>
            <a:ext cx="1154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b="1" dirty="0">
                <a:solidFill>
                  <a:srgbClr val="156F9D"/>
                </a:solidFill>
                <a:latin typeface="Corbel" panose="020B0503020204020204" pitchFamily="34" charset="0"/>
              </a:rPr>
              <a:t>Elixir Data resource services:</a:t>
            </a:r>
            <a:r>
              <a:rPr lang="en-US" sz="2800" b="1" dirty="0">
                <a:solidFill>
                  <a:srgbClr val="156F9D"/>
                </a:solidFill>
                <a:latin typeface="Corbel" panose="020B0503020204020204" pitchFamily="34" charset="0"/>
              </a:rPr>
              <a:t> </a:t>
            </a:r>
            <a:r>
              <a:rPr lang="en-US" sz="2800" dirty="0">
                <a:latin typeface="Corbel" panose="020B0503020204020204" pitchFamily="34" charset="0"/>
              </a:rPr>
              <a:t>delivered by different Elixir nodes</a:t>
            </a:r>
            <a:endParaRPr lang="en-US" sz="2800" u="sng" dirty="0">
              <a:latin typeface="Corbel" panose="020B0503020204020204" pitchFamily="34" charset="0"/>
            </a:endParaRPr>
          </a:p>
          <a:p>
            <a:endParaRPr lang="en-NO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0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246EA8-85F3-974A-AB2F-8F42927564C8}"/>
              </a:ext>
            </a:extLst>
          </p:cNvPr>
          <p:cNvGrpSpPr/>
          <p:nvPr/>
        </p:nvGrpSpPr>
        <p:grpSpPr>
          <a:xfrm>
            <a:off x="350937" y="2613936"/>
            <a:ext cx="7043737" cy="3813176"/>
            <a:chOff x="2348574" y="2905486"/>
            <a:chExt cx="5852052" cy="52832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D79F0E5-63D0-E047-8992-D1AF89CE5B1E}"/>
                </a:ext>
              </a:extLst>
            </p:cNvPr>
            <p:cNvSpPr/>
            <p:nvPr/>
          </p:nvSpPr>
          <p:spPr>
            <a:xfrm>
              <a:off x="2348574" y="2905486"/>
              <a:ext cx="5852052" cy="5283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-481415"/>
                <a:satOff val="10166"/>
                <a:lumOff val="27081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-481415"/>
                <a:satOff val="10166"/>
                <a:lumOff val="27081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F761BDA-70BC-9542-A5F5-18BF0C1562F8}"/>
                </a:ext>
              </a:extLst>
            </p:cNvPr>
            <p:cNvSpPr/>
            <p:nvPr/>
          </p:nvSpPr>
          <p:spPr>
            <a:xfrm>
              <a:off x="2816355" y="4177343"/>
              <a:ext cx="2727786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A8DB022-D667-2642-9945-ADAF30613EED}"/>
                </a:ext>
              </a:extLst>
            </p:cNvPr>
            <p:cNvSpPr/>
            <p:nvPr/>
          </p:nvSpPr>
          <p:spPr>
            <a:xfrm>
              <a:off x="4722522" y="4378983"/>
              <a:ext cx="25788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alpha val="50000"/>
                <a:hueOff val="-240708"/>
                <a:satOff val="5083"/>
                <a:lumOff val="13541"/>
                <a:alphaOff val="0"/>
              </a:schemeClr>
            </a:fillRef>
            <a:effectRef idx="0">
              <a:schemeClr val="accent2">
                <a:shade val="80000"/>
                <a:alpha val="50000"/>
                <a:hueOff val="-240708"/>
                <a:satOff val="5083"/>
                <a:lumOff val="13541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6FEBE1C-B9C1-624B-80D4-F5E7832C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52" y="4335037"/>
            <a:ext cx="1452742" cy="113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EDF0C1-D203-0B44-9205-DA83006A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611" y="4199175"/>
            <a:ext cx="1492847" cy="1190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E45A0-B764-F240-B966-BBC7898C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64"/>
            <a:ext cx="10515600" cy="1325563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Elixir Data resource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54F01-3AFE-D846-92D1-080EBBF80495}"/>
              </a:ext>
            </a:extLst>
          </p:cNvPr>
          <p:cNvSpPr txBox="1"/>
          <p:nvPr/>
        </p:nvSpPr>
        <p:spPr>
          <a:xfrm>
            <a:off x="2714840" y="3001337"/>
            <a:ext cx="312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hlinkClick r:id="rId5"/>
              </a:rPr>
              <a:t>Elixir data resource services</a:t>
            </a:r>
            <a:endParaRPr lang="en-NO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91936-336A-F74E-8C8E-109F10F7946B}"/>
              </a:ext>
            </a:extLst>
          </p:cNvPr>
          <p:cNvSpPr txBox="1"/>
          <p:nvPr/>
        </p:nvSpPr>
        <p:spPr>
          <a:xfrm>
            <a:off x="350937" y="1296215"/>
            <a:ext cx="6100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000" dirty="0">
                <a:latin typeface="Corbel" panose="020B0503020204020204" pitchFamily="34" charset="0"/>
              </a:rPr>
              <a:t>22 resources of fundamental importance to the wider life-science community and the long-term preservation of biological data</a:t>
            </a:r>
          </a:p>
        </p:txBody>
      </p:sp>
      <p:sp>
        <p:nvSpPr>
          <p:cNvPr id="24" name="Curved Right Arrow 23">
            <a:extLst>
              <a:ext uri="{FF2B5EF4-FFF2-40B4-BE49-F238E27FC236}">
                <a16:creationId xmlns:a16="http://schemas.microsoft.com/office/drawing/2014/main" id="{776E197C-64E9-7A45-B7F4-E9437857E874}"/>
              </a:ext>
            </a:extLst>
          </p:cNvPr>
          <p:cNvSpPr/>
          <p:nvPr/>
        </p:nvSpPr>
        <p:spPr>
          <a:xfrm rot="20867341">
            <a:off x="1209955" y="2234251"/>
            <a:ext cx="547417" cy="22824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C362F-552D-B54D-BE80-3FB6CB4670BA}"/>
              </a:ext>
            </a:extLst>
          </p:cNvPr>
          <p:cNvSpPr txBox="1"/>
          <p:nvPr/>
        </p:nvSpPr>
        <p:spPr>
          <a:xfrm>
            <a:off x="7314489" y="3370669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12 deposition database for experimental </a:t>
            </a:r>
          </a:p>
          <a:p>
            <a:r>
              <a:rPr lang="en-US" sz="2000" dirty="0">
                <a:latin typeface="Corbel" panose="020B0503020204020204" pitchFamily="34" charset="0"/>
              </a:rPr>
              <a:t>biomolecular data</a:t>
            </a:r>
            <a:endParaRPr lang="en-NO" sz="2000" dirty="0">
              <a:latin typeface="Corbel" panose="020B0503020204020204" pitchFamily="34" charset="0"/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0FF9B6C-A6FD-DE48-858A-2627FC6C4CA9}"/>
              </a:ext>
            </a:extLst>
          </p:cNvPr>
          <p:cNvSpPr/>
          <p:nvPr/>
        </p:nvSpPr>
        <p:spPr>
          <a:xfrm rot="3911282">
            <a:off x="6759048" y="3456088"/>
            <a:ext cx="475116" cy="24998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C2CC7-9467-AF42-B9D4-B3BABC92C424}"/>
              </a:ext>
            </a:extLst>
          </p:cNvPr>
          <p:cNvSpPr txBox="1"/>
          <p:nvPr/>
        </p:nvSpPr>
        <p:spPr>
          <a:xfrm>
            <a:off x="5562236" y="6166998"/>
            <a:ext cx="662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/platforms/data/core-data-resources </a:t>
            </a:r>
          </a:p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/platforms/data/elixir-deposition-databases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6967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B68497-71FD-6042-AC9F-9EEF71FE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"/>
            <a:ext cx="12193964" cy="68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0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45A0-B764-F240-B966-BBC7898C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64"/>
            <a:ext cx="10515600" cy="1325563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Elixir Deposition Databases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1A98F-B72A-AB43-8BDC-BB1B8EDE12AA}"/>
              </a:ext>
            </a:extLst>
          </p:cNvPr>
          <p:cNvSpPr txBox="1"/>
          <p:nvPr/>
        </p:nvSpPr>
        <p:spPr>
          <a:xfrm>
            <a:off x="3954779" y="1360826"/>
            <a:ext cx="7708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Recognized &amp; recommended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Quick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Not operated by single university/government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Guided submission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Generous embargo regulation (2yrs)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API access (upload from </a:t>
            </a:r>
            <a:r>
              <a:rPr lang="en-US" sz="3200" dirty="0" err="1">
                <a:latin typeface="Corbel" panose="020B0503020204020204" pitchFamily="34" charset="0"/>
              </a:rPr>
              <a:t>NeLS</a:t>
            </a:r>
            <a:r>
              <a:rPr lang="en-US" sz="3200" dirty="0">
                <a:latin typeface="Corbel" panose="020B0503020204020204" pitchFamily="34" charset="0"/>
              </a:rPr>
              <a:t> planned) </a:t>
            </a:r>
            <a:endParaRPr lang="en-NO" sz="3200" dirty="0">
              <a:latin typeface="Corbel" panose="020B0503020204020204" pitchFamily="34" charset="0"/>
            </a:endParaRPr>
          </a:p>
          <a:p>
            <a:endParaRPr lang="en-NO" sz="3200" dirty="0">
              <a:latin typeface="Corbel" panose="020B05030202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C65EED-936B-D947-B8CA-E3A6F95D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1" y="1751856"/>
            <a:ext cx="3005509" cy="2340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FE5BCA-C406-764A-92D3-A50CEDF068EA}"/>
              </a:ext>
            </a:extLst>
          </p:cNvPr>
          <p:cNvSpPr txBox="1"/>
          <p:nvPr/>
        </p:nvSpPr>
        <p:spPr>
          <a:xfrm>
            <a:off x="5562236" y="6172860"/>
            <a:ext cx="6629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/platforms/data/core-data-resources </a:t>
            </a:r>
          </a:p>
          <a:p>
            <a:r>
              <a:rPr lang="en-US" dirty="0"/>
              <a:t>https://elixir-</a:t>
            </a:r>
            <a:r>
              <a:rPr lang="en-US" dirty="0" err="1"/>
              <a:t>europe.org</a:t>
            </a:r>
            <a:r>
              <a:rPr lang="en-US" dirty="0"/>
              <a:t>/platforms/data/elixir-deposition-databases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5205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21CED68-CE36-ED4D-BDD7-04913BFA6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291" y="2908376"/>
            <a:ext cx="2489572" cy="646331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F66234C-AC61-5148-8510-4123CB40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56" y="2848423"/>
            <a:ext cx="2045425" cy="5513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DBBC08-EF44-874E-AE6B-4B4C2AE8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728" y="2853698"/>
            <a:ext cx="2394439" cy="5461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0D2296-9000-614E-B53F-363C1DD1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1251361"/>
            <a:ext cx="6265240" cy="119205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DF969D4-60FB-2C4A-BAAF-F595EA86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87" y="4110733"/>
            <a:ext cx="2724769" cy="86500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D6047A7-30DC-964C-AB22-DF42BB42A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510" y="4200336"/>
            <a:ext cx="1943100" cy="685800"/>
          </a:xfrm>
          <a:prstGeom prst="rect">
            <a:avLst/>
          </a:prstGeom>
        </p:spPr>
      </p:pic>
      <p:pic>
        <p:nvPicPr>
          <p:cNvPr id="23" name="Picture 22" descr="Text, logo, company name&#10;&#10;Description automatically generated">
            <a:extLst>
              <a:ext uri="{FF2B5EF4-FFF2-40B4-BE49-F238E27FC236}">
                <a16:creationId xmlns:a16="http://schemas.microsoft.com/office/drawing/2014/main" id="{027F3D29-24C2-E04B-A6F4-41C94097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538" y="4017345"/>
            <a:ext cx="2547340" cy="883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898CC-EA52-C14C-A71A-B6BD2062F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07" y="4301936"/>
            <a:ext cx="4051300" cy="4826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F1EBD6-2B40-6846-851C-CC7C29953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222" y="5887126"/>
            <a:ext cx="2146300" cy="5461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286ADD1E-25A3-B544-995B-F0FB2F039D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68" y="5817276"/>
            <a:ext cx="2020330" cy="685800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E6E2C30-E69C-5B4D-BDC4-58A30165F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0980" y="5699343"/>
            <a:ext cx="1878713" cy="729383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8597F94-7C6A-D542-BCB1-E09B0FEBC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589" y="5538660"/>
            <a:ext cx="4119736" cy="8900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0F0965-5F73-724B-9B7D-47E4E2BDEE87}"/>
              </a:ext>
            </a:extLst>
          </p:cNvPr>
          <p:cNvSpPr txBox="1"/>
          <p:nvPr/>
        </p:nvSpPr>
        <p:spPr>
          <a:xfrm>
            <a:off x="3600450" y="328613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b="1" dirty="0">
                <a:latin typeface="Corbel" panose="020B0503020204020204" pitchFamily="34" charset="0"/>
                <a:hlinkClick r:id="rId15"/>
              </a:rPr>
              <a:t>Elixir Deposition Databases</a:t>
            </a:r>
            <a:endParaRPr lang="en-NO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7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21CED68-CE36-ED4D-BDD7-04913BFA6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5437" y="3023683"/>
            <a:ext cx="2045426" cy="531024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F66234C-AC61-5148-8510-4123CB40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56" y="2848423"/>
            <a:ext cx="2045425" cy="55137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DBBC08-EF44-874E-AE6B-4B4C2AE8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728" y="2853698"/>
            <a:ext cx="2394439" cy="5461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30D2296-9000-614E-B53F-363C1DD14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1251361"/>
            <a:ext cx="6265240" cy="119205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DF969D4-60FB-2C4A-BAAF-F595EA86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87" y="4110733"/>
            <a:ext cx="2724769" cy="86500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D6047A7-30DC-964C-AB22-DF42BB42A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510" y="4200336"/>
            <a:ext cx="1943100" cy="685800"/>
          </a:xfrm>
          <a:prstGeom prst="rect">
            <a:avLst/>
          </a:prstGeom>
        </p:spPr>
      </p:pic>
      <p:pic>
        <p:nvPicPr>
          <p:cNvPr id="23" name="Picture 22" descr="Text, logo, company name&#10;&#10;Description automatically generated">
            <a:extLst>
              <a:ext uri="{FF2B5EF4-FFF2-40B4-BE49-F238E27FC236}">
                <a16:creationId xmlns:a16="http://schemas.microsoft.com/office/drawing/2014/main" id="{027F3D29-24C2-E04B-A6F4-41C94097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538" y="4017345"/>
            <a:ext cx="2547340" cy="883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898CC-EA52-C14C-A71A-B6BD2062F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07" y="4301936"/>
            <a:ext cx="4051300" cy="4826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F1EBD6-2B40-6846-851C-CC7C29953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222" y="5887126"/>
            <a:ext cx="2146300" cy="5461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286ADD1E-25A3-B544-995B-F0FB2F039D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68" y="5817276"/>
            <a:ext cx="2020330" cy="685800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8E6E2C30-E69C-5B4D-BDC4-58A30165F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0980" y="5699343"/>
            <a:ext cx="1878713" cy="729383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8597F94-7C6A-D542-BCB1-E09B0FEBC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589" y="5538660"/>
            <a:ext cx="4119736" cy="8900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0F0965-5F73-724B-9B7D-47E4E2BDEE87}"/>
              </a:ext>
            </a:extLst>
          </p:cNvPr>
          <p:cNvSpPr txBox="1"/>
          <p:nvPr/>
        </p:nvSpPr>
        <p:spPr>
          <a:xfrm>
            <a:off x="3600450" y="328613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b="1" dirty="0">
                <a:latin typeface="Corbel" panose="020B0503020204020204" pitchFamily="34" charset="0"/>
                <a:hlinkClick r:id="rId15"/>
              </a:rPr>
              <a:t>Elixir Deposition Databases</a:t>
            </a:r>
            <a:endParaRPr lang="en-NO" sz="3600" b="1" dirty="0">
              <a:latin typeface="Corbel" panose="020B05030202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D8E9-9BFB-A549-8DD9-B85454212DDD}"/>
              </a:ext>
            </a:extLst>
          </p:cNvPr>
          <p:cNvGrpSpPr/>
          <p:nvPr/>
        </p:nvGrpSpPr>
        <p:grpSpPr>
          <a:xfrm>
            <a:off x="2758151" y="1773864"/>
            <a:ext cx="7107540" cy="3108543"/>
            <a:chOff x="3120076" y="3040437"/>
            <a:chExt cx="5349539" cy="2351773"/>
          </a:xfrm>
          <a:solidFill>
            <a:schemeClr val="bg1"/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7898-EC88-5842-A390-D950DC5AC97E}"/>
                </a:ext>
              </a:extLst>
            </p:cNvPr>
            <p:cNvSpPr txBox="1"/>
            <p:nvPr/>
          </p:nvSpPr>
          <p:spPr>
            <a:xfrm>
              <a:off x="3120076" y="3040437"/>
              <a:ext cx="5349539" cy="2351773"/>
            </a:xfrm>
            <a:prstGeom prst="rect">
              <a:avLst/>
            </a:prstGeom>
            <a:solidFill>
              <a:schemeClr val="bg1">
                <a:alpha val="96799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NO" sz="2800" dirty="0">
                <a:latin typeface="Corbel" panose="020B0503020204020204" pitchFamily="34" charset="0"/>
              </a:endParaRPr>
            </a:p>
            <a:p>
              <a:endParaRPr lang="en-NO" sz="2800" dirty="0">
                <a:latin typeface="Corbel" panose="020B0503020204020204" pitchFamily="34" charset="0"/>
              </a:endParaRPr>
            </a:p>
            <a:p>
              <a:endParaRPr lang="en-NO" sz="2800" dirty="0">
                <a:latin typeface="Corbel" panose="020B0503020204020204" pitchFamily="34" charset="0"/>
              </a:endParaRPr>
            </a:p>
            <a:p>
              <a:r>
                <a:rPr lang="en-NO" sz="2800" b="1" dirty="0">
                  <a:solidFill>
                    <a:srgbClr val="002060"/>
                  </a:solidFill>
                  <a:latin typeface="Corbel" panose="020B0503020204020204" pitchFamily="34" charset="0"/>
                </a:rPr>
                <a:t>Data submission wizard </a:t>
              </a:r>
              <a:r>
                <a:rPr lang="en-NO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which helps to find the right archive for </a:t>
              </a:r>
              <a:r>
                <a:rPr lang="en-US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y</a:t>
              </a:r>
              <a:r>
                <a:rPr lang="en-NO" sz="2800" dirty="0">
                  <a:solidFill>
                    <a:srgbClr val="002060"/>
                  </a:solidFill>
                  <a:latin typeface="Corbel" panose="020B0503020204020204" pitchFamily="34" charset="0"/>
                </a:rPr>
                <a:t>our data through a series of questions</a:t>
              </a:r>
            </a:p>
            <a:p>
              <a:r>
                <a:rPr lang="en-NO" sz="2800" b="1" dirty="0">
                  <a:solidFill>
                    <a:srgbClr val="002060"/>
                  </a:solidFill>
                  <a:latin typeface="Corbel" panose="020B0503020204020204" pitchFamily="34" charset="0"/>
                </a:rPr>
                <a:t>https://www.ebi.ac.uk/submission/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B8D0534-FAEB-9248-803F-9E0C583A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56424" y="3202293"/>
              <a:ext cx="2701530" cy="847297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3158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DD9-A31B-DE47-8F48-66002FE9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C325-DFE4-8E42-B5CA-36F35C54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043D396-4C84-0042-9984-2ADB8448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92" y="0"/>
            <a:ext cx="121798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4738A-5125-3D4F-8687-0CF5C40B2D8A}"/>
              </a:ext>
            </a:extLst>
          </p:cNvPr>
          <p:cNvSpPr txBox="1"/>
          <p:nvPr/>
        </p:nvSpPr>
        <p:spPr>
          <a:xfrm>
            <a:off x="2500312" y="4552949"/>
            <a:ext cx="7191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National repositories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3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7DB9-CEAD-3747-9A46-0DA42612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6"/>
            <a:ext cx="10515600" cy="86360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NIRD archive</a:t>
            </a:r>
          </a:p>
        </p:txBody>
      </p:sp>
      <p:pic>
        <p:nvPicPr>
          <p:cNvPr id="5" name="Content Placeholder 4" descr="A picture containing text, player&#10;&#10;Description automatically generated">
            <a:extLst>
              <a:ext uri="{FF2B5EF4-FFF2-40B4-BE49-F238E27FC236}">
                <a16:creationId xmlns:a16="http://schemas.microsoft.com/office/drawing/2014/main" id="{DCD79641-9B83-EC4B-86A6-9D31E650F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312" y="1250156"/>
            <a:ext cx="6316529" cy="54141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3AF63-F3A2-CA47-9CB5-0611847BF695}"/>
              </a:ext>
            </a:extLst>
          </p:cNvPr>
          <p:cNvSpPr txBox="1"/>
          <p:nvPr/>
        </p:nvSpPr>
        <p:spPr>
          <a:xfrm>
            <a:off x="6815138" y="1250154"/>
            <a:ext cx="5162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National, free depositing repository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Domain agnostic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Dublin-core metadata standard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DOI accessible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Supports machine readable metadata harvesting </a:t>
            </a:r>
            <a:endParaRPr lang="en-US" sz="2400" b="1" dirty="0">
              <a:effectLst/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209AD-52B6-2744-B532-9FC1E1C885BF}"/>
              </a:ext>
            </a:extLst>
          </p:cNvPr>
          <p:cNvSpPr txBox="1"/>
          <p:nvPr/>
        </p:nvSpPr>
        <p:spPr>
          <a:xfrm>
            <a:off x="8875713" y="6294991"/>
            <a:ext cx="273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https://archive.norstore.no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3811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8BD0-5697-5E41-B3B5-7F702CBA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DataverseNO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8B16EDB-4873-B040-BFA0-346E9B0B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1571625"/>
            <a:ext cx="3341687" cy="448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530A0-CB79-9643-AEAE-5A8C8A9F75FA}"/>
              </a:ext>
            </a:extLst>
          </p:cNvPr>
          <p:cNvSpPr txBox="1"/>
          <p:nvPr/>
        </p:nvSpPr>
        <p:spPr>
          <a:xfrm>
            <a:off x="5429249" y="1571625"/>
            <a:ext cx="61325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National/Institutional, free depositing repositories </a:t>
            </a:r>
          </a:p>
          <a:p>
            <a:endParaRPr lang="en-US" sz="2400" dirty="0"/>
          </a:p>
          <a:p>
            <a:r>
              <a:rPr lang="en-US" sz="2400" b="1" dirty="0"/>
              <a:t>Domain agnostic</a:t>
            </a:r>
          </a:p>
          <a:p>
            <a:br>
              <a:rPr lang="en-US" sz="2400" b="1" dirty="0"/>
            </a:br>
            <a:r>
              <a:rPr lang="en-US" sz="2400" b="1" dirty="0"/>
              <a:t>Manually curated by libraries</a:t>
            </a:r>
          </a:p>
          <a:p>
            <a:br>
              <a:rPr lang="en-US" sz="2400" b="1" dirty="0"/>
            </a:br>
            <a:r>
              <a:rPr lang="en-US" sz="2400" b="1" dirty="0"/>
              <a:t>DOI accessible</a:t>
            </a:r>
          </a:p>
          <a:p>
            <a:br>
              <a:rPr lang="en-US" sz="2400" b="1" dirty="0"/>
            </a:br>
            <a:r>
              <a:rPr lang="en-US" sz="2400" b="1" dirty="0"/>
              <a:t>8Gb max/upload - contact support &gt;50Gb </a:t>
            </a:r>
            <a:endParaRPr lang="en-US" sz="2400" dirty="0"/>
          </a:p>
          <a:p>
            <a:endParaRPr lang="en-NO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EEAA3-7C17-4544-A50A-169E6B4BE08F}"/>
              </a:ext>
            </a:extLst>
          </p:cNvPr>
          <p:cNvSpPr txBox="1"/>
          <p:nvPr/>
        </p:nvSpPr>
        <p:spPr>
          <a:xfrm>
            <a:off x="9845675" y="6308209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https://dataverse.no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36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3CF0-BE7F-B546-834C-60DB0256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NSD archive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C75325-152B-104B-8860-EC4F39E1D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637" y="1690687"/>
            <a:ext cx="5342252" cy="852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2A68A-2BC2-324F-A437-FA7DEABA436A}"/>
              </a:ext>
            </a:extLst>
          </p:cNvPr>
          <p:cNvSpPr txBox="1"/>
          <p:nvPr/>
        </p:nvSpPr>
        <p:spPr>
          <a:xfrm>
            <a:off x="6243638" y="1690687"/>
            <a:ext cx="52665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Domain agnostic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DOI accessible</a:t>
            </a:r>
          </a:p>
          <a:p>
            <a:br>
              <a:rPr lang="en-US" sz="2400" b="1" dirty="0">
                <a:latin typeface="Corbel" panose="020B0503020204020204" pitchFamily="34" charset="0"/>
              </a:rPr>
            </a:br>
            <a:r>
              <a:rPr lang="en-US" sz="24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Main data type: Questionnaires, ...</a:t>
            </a:r>
            <a:r>
              <a:rPr lang="en-US" sz="2400" b="1" dirty="0"/>
              <a:t>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06F58-949C-6C41-B038-3F64ABFC0597}"/>
              </a:ext>
            </a:extLst>
          </p:cNvPr>
          <p:cNvSpPr txBox="1"/>
          <p:nvPr/>
        </p:nvSpPr>
        <p:spPr>
          <a:xfrm>
            <a:off x="9482138" y="6308209"/>
            <a:ext cx="252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https://arkivering.nsd.no</a:t>
            </a:r>
            <a:endParaRPr lang="en-NO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3AEF6C0-2405-2F48-925C-D81B029F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192" y="2774541"/>
            <a:ext cx="1184187" cy="998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B4B44-EB8A-2949-A0FD-E9AF7B0ECE70}"/>
              </a:ext>
            </a:extLst>
          </p:cNvPr>
          <p:cNvSpPr txBox="1"/>
          <p:nvPr/>
        </p:nvSpPr>
        <p:spPr>
          <a:xfrm>
            <a:off x="401638" y="5030597"/>
            <a:ext cx="1095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b="1" u="sng" dirty="0">
                <a:latin typeface="Corbel" panose="020B0503020204020204" pitchFamily="34" charset="0"/>
              </a:rPr>
              <a:t>Reorganisation</a:t>
            </a:r>
            <a:r>
              <a:rPr lang="en-NO" sz="2400" b="1" dirty="0">
                <a:latin typeface="Corbel" panose="020B0503020204020204" pitchFamily="34" charset="0"/>
              </a:rPr>
              <a:t>:  from 2022 NSD NSD has merged with Uninett and Unit to form </a:t>
            </a:r>
            <a:r>
              <a:rPr lang="en-NO" sz="2400" b="1" dirty="0">
                <a:latin typeface="Corbel" panose="020B0503020204020204" pitchFamily="34" charset="0"/>
                <a:hlinkClick r:id="rId6"/>
              </a:rPr>
              <a:t>Sikt</a:t>
            </a:r>
            <a:r>
              <a:rPr lang="en-NO" sz="2400" b="1" dirty="0">
                <a:latin typeface="Corbel" panose="020B0503020204020204" pitchFamily="34" charset="0"/>
              </a:rPr>
              <a:t> </a:t>
            </a:r>
          </a:p>
          <a:p>
            <a:r>
              <a:rPr lang="en-NO" sz="2400" b="1" dirty="0">
                <a:latin typeface="Corbel" panose="020B0503020204020204" pitchFamily="34" charset="0"/>
              </a:rPr>
              <a:t>– Norwegian Agency for Shared Services in Education and Research</a:t>
            </a:r>
          </a:p>
        </p:txBody>
      </p:sp>
      <p:pic>
        <p:nvPicPr>
          <p:cNvPr id="1026" name="Picture 2" descr="Data - NSD">
            <a:extLst>
              <a:ext uri="{FF2B5EF4-FFF2-40B4-BE49-F238E27FC236}">
                <a16:creationId xmlns:a16="http://schemas.microsoft.com/office/drawing/2014/main" id="{ED16F307-88CD-AEB3-26DE-A85283E8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15" y="3912956"/>
            <a:ext cx="4757674" cy="9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DD9-A31B-DE47-8F48-66002FE9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C325-DFE4-8E42-B5CA-36F35C542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043D396-4C84-0042-9984-2ADB8448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" y="0"/>
            <a:ext cx="121798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4738A-5125-3D4F-8687-0CF5C40B2D8A}"/>
              </a:ext>
            </a:extLst>
          </p:cNvPr>
          <p:cNvSpPr txBox="1"/>
          <p:nvPr/>
        </p:nvSpPr>
        <p:spPr>
          <a:xfrm>
            <a:off x="2778918" y="4624387"/>
            <a:ext cx="6634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Other types of data</a:t>
            </a:r>
            <a:endParaRPr lang="en-NO" sz="6000" b="1" dirty="0">
              <a:solidFill>
                <a:srgbClr val="156F9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8EF-6248-744D-8E8D-C40FE4C7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3902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Generic archives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1E7E205-9930-3B47-9D6A-5DBB9217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356" y="1269999"/>
            <a:ext cx="3183732" cy="44322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0406C-B7B1-7D47-9C41-0D1B00ACACF7}"/>
              </a:ext>
            </a:extLst>
          </p:cNvPr>
          <p:cNvSpPr txBox="1"/>
          <p:nvPr/>
        </p:nvSpPr>
        <p:spPr>
          <a:xfrm>
            <a:off x="6096000" y="1885950"/>
            <a:ext cx="5750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Less standard metadata → Re-usability ⤋ 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Domain agnostic → Findability ⤋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Guided submission process </a:t>
            </a:r>
          </a:p>
          <a:p>
            <a:endParaRPr lang="en-US" sz="2400" b="1" dirty="0">
              <a:latin typeface="Corbel" panose="020B0503020204020204" pitchFamily="34" charset="0"/>
            </a:endParaRPr>
          </a:p>
          <a:p>
            <a:r>
              <a:rPr lang="en-US" sz="2400" b="1" dirty="0">
                <a:latin typeface="Corbel" panose="020B0503020204020204" pitchFamily="34" charset="0"/>
              </a:rPr>
              <a:t>Commercial factors: Size limitations, ... </a:t>
            </a:r>
            <a:endParaRPr lang="en-US" sz="2400" dirty="0">
              <a:effectLst/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A9AB8-91D1-C643-9E5D-6A641D7423E5}"/>
              </a:ext>
            </a:extLst>
          </p:cNvPr>
          <p:cNvSpPr txBox="1"/>
          <p:nvPr/>
        </p:nvSpPr>
        <p:spPr>
          <a:xfrm>
            <a:off x="514988" y="5913635"/>
            <a:ext cx="2648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3"/>
              </a:rPr>
              <a:t>https://zenodo.orgs/</a:t>
            </a:r>
            <a:endParaRPr lang="en-NO" dirty="0"/>
          </a:p>
          <a:p>
            <a:r>
              <a:rPr lang="en-NO" dirty="0">
                <a:hlinkClick r:id="rId4"/>
              </a:rPr>
              <a:t>https://b2share.eudat.eu/</a:t>
            </a:r>
            <a:endParaRPr lang="en-NO" dirty="0"/>
          </a:p>
          <a:p>
            <a:r>
              <a:rPr lang="en-NO" dirty="0">
                <a:hlinkClick r:id="rId5"/>
              </a:rPr>
              <a:t>https://figshare.com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5090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5CC2-CC4D-CE47-9A31-C1F4F667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0375" cy="749300"/>
          </a:xfrm>
        </p:spPr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Archiving code/scripts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9B301A75-253A-DE46-9EE6-0B3647E87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4813" y="1690688"/>
            <a:ext cx="5959398" cy="1009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5B93F-3C31-A745-9AC2-9246248ADF0B}"/>
              </a:ext>
            </a:extLst>
          </p:cNvPr>
          <p:cNvSpPr txBox="1"/>
          <p:nvPr/>
        </p:nvSpPr>
        <p:spPr>
          <a:xfrm>
            <a:off x="3443287" y="3133904"/>
            <a:ext cx="60596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Good integration - easy to implement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</a:rPr>
              <a:t>Archival of each release </a:t>
            </a:r>
            <a:endParaRPr lang="en-US" sz="2800" dirty="0">
              <a:latin typeface="Corbel" panose="020B0503020204020204" pitchFamily="34" charset="0"/>
            </a:endParaRP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</a:rPr>
              <a:t>beta version for </a:t>
            </a:r>
            <a:r>
              <a:rPr lang="en-US" sz="2800" b="1" dirty="0" err="1">
                <a:latin typeface="Corbel" panose="020B0503020204020204" pitchFamily="34" charset="0"/>
              </a:rPr>
              <a:t>gitlab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  <a:endParaRPr lang="en-US" sz="2800" dirty="0">
              <a:latin typeface="Corbel" panose="020B0503020204020204" pitchFamily="34" charset="0"/>
            </a:endParaRPr>
          </a:p>
          <a:p>
            <a:endParaRPr lang="en-NO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A3433-19BC-214C-A6D5-5A92BBE2B69A}"/>
              </a:ext>
            </a:extLst>
          </p:cNvPr>
          <p:cNvSpPr txBox="1"/>
          <p:nvPr/>
        </p:nvSpPr>
        <p:spPr>
          <a:xfrm>
            <a:off x="642938" y="5700713"/>
            <a:ext cx="4880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hlinkClick r:id="rId4"/>
              </a:rPr>
              <a:t>https://zenodo.org/</a:t>
            </a:r>
            <a:endParaRPr lang="en-NO" dirty="0"/>
          </a:p>
          <a:p>
            <a:r>
              <a:rPr lang="en-NO" dirty="0">
                <a:hlinkClick r:id="rId5"/>
              </a:rPr>
              <a:t>https://guides.github.com/activities/citable-code/</a:t>
            </a:r>
            <a:endParaRPr lang="en-NO" dirty="0"/>
          </a:p>
          <a:p>
            <a:r>
              <a:rPr lang="en-NO" dirty="0">
                <a:hlinkClick r:id="rId6"/>
              </a:rPr>
              <a:t>https://gitlab.com/sbeniamine/gitlab2zenodo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895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001394-8B18-A54B-803B-C1129AF4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201161"/>
            <a:ext cx="2247900" cy="609724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FB41B3-6672-8D49-ADE2-497D06EEC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1939567"/>
            <a:ext cx="5676900" cy="350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58645F-C887-EA4D-A9C5-39B9B36BD5C4}"/>
              </a:ext>
            </a:extLst>
          </p:cNvPr>
          <p:cNvSpPr txBox="1"/>
          <p:nvPr/>
        </p:nvSpPr>
        <p:spPr>
          <a:xfrm>
            <a:off x="4042600" y="5557838"/>
            <a:ext cx="478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RDMkit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https://rdmkit.elixir-europe.org/</a:t>
            </a:r>
            <a:r>
              <a:rPr lang="en-US" dirty="0"/>
              <a:t> </a:t>
            </a:r>
          </a:p>
          <a:p>
            <a:endParaRPr lang="en-N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0FD2-AF3C-8E48-8874-B57A46389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257" y="167349"/>
            <a:ext cx="3729308" cy="29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243-9A30-BE4D-B59F-AE7C19DB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What about sensitive data?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C5196C-DF4C-864D-8A36-1259F367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2699147"/>
            <a:ext cx="4428600" cy="1459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6248E-44A9-704D-A079-0C16600D716B}"/>
              </a:ext>
            </a:extLst>
          </p:cNvPr>
          <p:cNvSpPr txBox="1"/>
          <p:nvPr/>
        </p:nvSpPr>
        <p:spPr>
          <a:xfrm>
            <a:off x="5543550" y="2057400"/>
            <a:ext cx="641233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Central metadata accessibility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Secure storage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  <a:hlinkClick r:id="rId4"/>
              </a:rPr>
              <a:t>Norwegian EGA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</a:p>
          <a:p>
            <a:r>
              <a:rPr lang="en-US" sz="2800" b="1" dirty="0">
                <a:latin typeface="Corbel" panose="020B0503020204020204" pitchFamily="34" charset="0"/>
              </a:rPr>
              <a:t>(for data that can not leave the country) </a:t>
            </a:r>
          </a:p>
          <a:p>
            <a:endParaRPr lang="en-NO" b="1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CD8E-DE29-8745-9620-46010CEDEB1D}"/>
              </a:ext>
            </a:extLst>
          </p:cNvPr>
          <p:cNvSpPr txBox="1"/>
          <p:nvPr/>
        </p:nvSpPr>
        <p:spPr>
          <a:xfrm>
            <a:off x="585584" y="4158853"/>
            <a:ext cx="16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NO" dirty="0"/>
              <a:t>ga-archive.org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0905B9B-E0EB-EE44-931A-77C8A771E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020" y="5715872"/>
            <a:ext cx="3262785" cy="10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3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243-9A30-BE4D-B59F-AE7C19DB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b="1" dirty="0">
                <a:solidFill>
                  <a:srgbClr val="156F9D"/>
                </a:solidFill>
                <a:latin typeface="Corbel" panose="020B0503020204020204" pitchFamily="34" charset="0"/>
              </a:rPr>
              <a:t>What about sensitive data?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C5196C-DF4C-864D-8A36-1259F367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2699147"/>
            <a:ext cx="4428600" cy="1459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6248E-44A9-704D-A079-0C16600D716B}"/>
              </a:ext>
            </a:extLst>
          </p:cNvPr>
          <p:cNvSpPr txBox="1"/>
          <p:nvPr/>
        </p:nvSpPr>
        <p:spPr>
          <a:xfrm>
            <a:off x="5543550" y="2057400"/>
            <a:ext cx="641233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panose="020B0503020204020204" pitchFamily="34" charset="0"/>
              </a:rPr>
              <a:t>Central metadata accessibility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Secure storage</a:t>
            </a:r>
          </a:p>
          <a:p>
            <a:br>
              <a:rPr lang="en-US" sz="2800" b="1" dirty="0">
                <a:latin typeface="Corbel" panose="020B0503020204020204" pitchFamily="34" charset="0"/>
              </a:rPr>
            </a:br>
            <a:r>
              <a:rPr lang="en-US" sz="2800" b="1" dirty="0">
                <a:latin typeface="Corbel" panose="020B0503020204020204" pitchFamily="34" charset="0"/>
              </a:rPr>
              <a:t>Implemented data access committees </a:t>
            </a:r>
          </a:p>
          <a:p>
            <a:endParaRPr lang="en-US" sz="2800" b="1" dirty="0">
              <a:latin typeface="Corbel" panose="020B0503020204020204" pitchFamily="34" charset="0"/>
            </a:endParaRPr>
          </a:p>
          <a:p>
            <a:r>
              <a:rPr lang="en-US" sz="2800" b="1" dirty="0">
                <a:latin typeface="Corbel" panose="020B0503020204020204" pitchFamily="34" charset="0"/>
                <a:hlinkClick r:id="rId4"/>
              </a:rPr>
              <a:t>Norwegian EGA</a:t>
            </a:r>
            <a:r>
              <a:rPr lang="en-US" sz="2800" b="1" dirty="0">
                <a:latin typeface="Corbel" panose="020B0503020204020204" pitchFamily="34" charset="0"/>
              </a:rPr>
              <a:t> </a:t>
            </a:r>
          </a:p>
          <a:p>
            <a:r>
              <a:rPr lang="en-US" sz="2800" b="1" dirty="0">
                <a:latin typeface="Corbel" panose="020B0503020204020204" pitchFamily="34" charset="0"/>
              </a:rPr>
              <a:t>(for data that can not leave the country) </a:t>
            </a:r>
          </a:p>
          <a:p>
            <a:endParaRPr lang="en-NO" b="1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CD8E-DE29-8745-9620-46010CEDEB1D}"/>
              </a:ext>
            </a:extLst>
          </p:cNvPr>
          <p:cNvSpPr txBox="1"/>
          <p:nvPr/>
        </p:nvSpPr>
        <p:spPr>
          <a:xfrm>
            <a:off x="585584" y="4158853"/>
            <a:ext cx="16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NO" dirty="0"/>
              <a:t>ga-archive.org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0905B9B-E0EB-EE44-931A-77C8A771E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020" y="5715872"/>
            <a:ext cx="3262785" cy="1049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4D8C4-A6B6-9D4B-9E1E-FDF774BD5C23}"/>
              </a:ext>
            </a:extLst>
          </p:cNvPr>
          <p:cNvSpPr txBox="1"/>
          <p:nvPr/>
        </p:nvSpPr>
        <p:spPr>
          <a:xfrm>
            <a:off x="2614350" y="2621340"/>
            <a:ext cx="6333863" cy="1569660"/>
          </a:xfrm>
          <a:prstGeom prst="rect">
            <a:avLst/>
          </a:prstGeom>
          <a:solidFill>
            <a:schemeClr val="bg1">
              <a:alpha val="95503"/>
            </a:schemeClr>
          </a:solidFill>
        </p:spPr>
        <p:txBody>
          <a:bodyPr wrap="square" rtlCol="0">
            <a:spAutoFit/>
          </a:bodyPr>
          <a:lstStyle/>
          <a:p>
            <a:r>
              <a:rPr lang="en-NO" sz="3200" b="1" dirty="0">
                <a:solidFill>
                  <a:srgbClr val="FF0000"/>
                </a:solidFill>
                <a:latin typeface="Corbel" panose="020B0503020204020204" pitchFamily="34" charset="0"/>
              </a:rPr>
              <a:t>Ensure your consent form &amp; REC approval allow controlled access archiving!</a:t>
            </a:r>
          </a:p>
        </p:txBody>
      </p:sp>
    </p:spTree>
    <p:extLst>
      <p:ext uri="{BB962C8B-B14F-4D97-AF65-F5344CB8AC3E}">
        <p14:creationId xmlns:p14="http://schemas.microsoft.com/office/powerpoint/2010/main" val="153277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5E12C81A-2761-304A-B93F-39527932F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25" y="64927"/>
            <a:ext cx="11944350" cy="672814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31A73-EFCB-CA41-0B16-2059EA6CFD68}"/>
              </a:ext>
            </a:extLst>
          </p:cNvPr>
          <p:cNvSpPr txBox="1"/>
          <p:nvPr/>
        </p:nvSpPr>
        <p:spPr>
          <a:xfrm>
            <a:off x="716643" y="5558879"/>
            <a:ext cx="2329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Illimar Rekand,</a:t>
            </a:r>
          </a:p>
          <a:p>
            <a:r>
              <a:rPr lang="en-US" dirty="0">
                <a:latin typeface="Corbel" panose="020B0503020204020204" pitchFamily="34" charset="0"/>
              </a:rPr>
              <a:t>Illimar.rekand@uib.no</a:t>
            </a:r>
            <a:endParaRPr lang="en-NO" dirty="0">
              <a:latin typeface="Corbel" panose="020B0503020204020204" pitchFamily="34" charset="0"/>
            </a:endParaRPr>
          </a:p>
          <a:p>
            <a:r>
              <a:rPr lang="en-NO" dirty="0">
                <a:latin typeface="Corbel" panose="020B0503020204020204" pitchFamily="34" charset="0"/>
              </a:rPr>
              <a:t>ELIXIR</a:t>
            </a:r>
            <a:r>
              <a:rPr lang="en-US" dirty="0">
                <a:latin typeface="Corbel" panose="020B0503020204020204" pitchFamily="34" charset="0"/>
              </a:rPr>
              <a:t> Norway,</a:t>
            </a:r>
            <a:r>
              <a:rPr lang="en-NO" dirty="0">
                <a:latin typeface="Corbel" panose="020B0503020204020204" pitchFamily="34" charset="0"/>
              </a:rPr>
              <a:t> </a:t>
            </a:r>
            <a:r>
              <a:rPr lang="en-US" dirty="0" err="1">
                <a:latin typeface="Corbel" panose="020B0503020204020204" pitchFamily="34" charset="0"/>
              </a:rPr>
              <a:t>UiB</a:t>
            </a:r>
            <a:endParaRPr lang="en-NO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D97-D738-B548-85F8-7CA92AF0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106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Why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D618C-EE7C-E144-8747-3CEB2624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Increased Visibility (SEO), added value → 25% more citations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EBI-Generic" pitchFamily="2"/>
                <a:cs typeface="EBI-Generic" pitchFamily="2"/>
              </a:rPr>
              <a:t>Funding agencies requirement; institutions, and journal publishers policies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EBI-Functional" pitchFamily="2"/>
                <a:cs typeface="EBI-Functional" pitchFamily="2"/>
              </a:rPr>
              <a:t>Save money on storage</a:t>
            </a:r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F3929-BF0E-3E48-989E-519E9700696B}"/>
              </a:ext>
            </a:extLst>
          </p:cNvPr>
          <p:cNvSpPr txBox="1"/>
          <p:nvPr/>
        </p:nvSpPr>
        <p:spPr>
          <a:xfrm>
            <a:off x="7525752" y="6492875"/>
            <a:ext cx="4469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doi.org</a:t>
            </a:r>
            <a:r>
              <a:rPr lang="en-US" dirty="0"/>
              <a:t>/10.1371/journal.pone.0230416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637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9159-3DEC-BB46-9643-2C67FCB2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69B-6DA0-5847-A04B-1F52EDC8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1239253"/>
            <a:ext cx="11089105" cy="4937710"/>
          </a:xfrm>
        </p:spPr>
        <p:txBody>
          <a:bodyPr/>
          <a:lstStyle/>
          <a:p>
            <a:pPr marL="0" lvl="0" indent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Preferably somewhere where 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rgbClr val="4D4948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most things are taken care of?  </a:t>
            </a:r>
          </a:p>
          <a:p>
            <a:endParaRPr lang="en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6FE8B-D801-0747-A8F7-907BABC828BD}"/>
              </a:ext>
            </a:extLst>
          </p:cNvPr>
          <p:cNvSpPr txBox="1"/>
          <p:nvPr/>
        </p:nvSpPr>
        <p:spPr>
          <a:xfrm>
            <a:off x="3627770" y="6425730"/>
            <a:ext cx="8299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effectLst/>
                <a:latin typeface="Corbel" panose="020B0503020204020204" pitchFamily="34" charset="0"/>
                <a:hlinkClick r:id="rId2"/>
              </a:rPr>
              <a:t>FAIR illustrations icons from ARDC 2018 licensed under Creative Commons Attribution 4.0 International License </a:t>
            </a:r>
            <a:endParaRPr lang="en-US" sz="1400" dirty="0">
              <a:effectLst/>
            </a:endParaRPr>
          </a:p>
        </p:txBody>
      </p:sp>
      <p:pic>
        <p:nvPicPr>
          <p:cNvPr id="13" name="Picture 1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9A343A6-B5A8-4B49-814E-24CA33B60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20"/>
          <a:stretch/>
        </p:blipFill>
        <p:spPr>
          <a:xfrm>
            <a:off x="5110162" y="1239253"/>
            <a:ext cx="6978085" cy="1213661"/>
          </a:xfrm>
          <a:prstGeom prst="rect">
            <a:avLst/>
          </a:prstGeom>
        </p:spPr>
      </p:pic>
      <p:pic>
        <p:nvPicPr>
          <p:cNvPr id="4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74DE3CD-F98E-4D8D-80FC-7DF7343A2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35"/>
          <a:stretch/>
        </p:blipFill>
        <p:spPr>
          <a:xfrm>
            <a:off x="5110162" y="1239254"/>
            <a:ext cx="6978085" cy="2447375"/>
          </a:xfrm>
          <a:prstGeom prst="rect">
            <a:avLst/>
          </a:prstGeom>
        </p:spPr>
      </p:pic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F8276335-DA67-8F89-C893-204A0A787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40"/>
          <a:stretch/>
        </p:blipFill>
        <p:spPr>
          <a:xfrm>
            <a:off x="5110161" y="1229226"/>
            <a:ext cx="6978085" cy="3676603"/>
          </a:xfrm>
          <a:prstGeom prst="rect">
            <a:avLst/>
          </a:prstGeom>
        </p:spPr>
      </p:pic>
      <p:pic>
        <p:nvPicPr>
          <p:cNvPr id="6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FF920DE-4A55-5A32-F664-EBCA50864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204"/>
          <a:stretch/>
        </p:blipFill>
        <p:spPr>
          <a:xfrm>
            <a:off x="5110162" y="1239252"/>
            <a:ext cx="6978085" cy="49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9FFC-B22B-324D-B8EF-86A1C9E6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47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04E70-D976-A441-8D92-52E2A7BB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6862763" cy="4486275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1641 databases for molecular biology</a:t>
            </a:r>
          </a:p>
          <a:p>
            <a:r>
              <a:rPr lang="en-US" dirty="0">
                <a:latin typeface="Corbel" panose="020B0503020204020204" pitchFamily="34" charset="0"/>
              </a:rPr>
              <a:t>Each journal publisher has its own policies and recommendations</a:t>
            </a:r>
          </a:p>
          <a:p>
            <a:r>
              <a:rPr lang="en-US" dirty="0">
                <a:latin typeface="Corbel" panose="020B0503020204020204" pitchFamily="34" charset="0"/>
                <a:hlinkClick r:id="rId3"/>
              </a:rPr>
              <a:t>f</a:t>
            </a:r>
            <a:r>
              <a:rPr lang="en-NO" dirty="0">
                <a:latin typeface="Corbel" panose="020B0503020204020204" pitchFamily="34" charset="0"/>
                <a:hlinkClick r:id="rId3"/>
              </a:rPr>
              <a:t>airsharing.org</a:t>
            </a:r>
            <a:r>
              <a:rPr lang="en-NO" dirty="0">
                <a:latin typeface="Corbel" panose="020B0503020204020204" pitchFamily="34" charset="0"/>
              </a:rPr>
              <a:t> : 1863 registered database</a:t>
            </a:r>
          </a:p>
          <a:p>
            <a:pPr marL="0" indent="0">
              <a:buNone/>
            </a:pPr>
            <a:r>
              <a:rPr lang="en-US" sz="2000" dirty="0">
                <a:latin typeface="Corbel" panose="020B0503020204020204" pitchFamily="34" charset="0"/>
              </a:rPr>
              <a:t>     Community-developed platform (including standards, repositories and policies across all disciplines)</a:t>
            </a:r>
          </a:p>
          <a:p>
            <a:r>
              <a:rPr lang="en-US" dirty="0">
                <a:latin typeface="Corbel" panose="020B0503020204020204" pitchFamily="34" charset="0"/>
                <a:hlinkClick r:id="rId4"/>
              </a:rPr>
              <a:t>r</a:t>
            </a:r>
            <a:r>
              <a:rPr lang="en-NO" dirty="0">
                <a:latin typeface="Corbel" panose="020B0503020204020204" pitchFamily="34" charset="0"/>
                <a:hlinkClick r:id="rId4"/>
              </a:rPr>
              <a:t>e3data.org</a:t>
            </a:r>
            <a:r>
              <a:rPr lang="en-NO" dirty="0">
                <a:latin typeface="Corbel" panose="020B0503020204020204" pitchFamily="34" charset="0"/>
              </a:rPr>
              <a:t> : 2834 registered database</a:t>
            </a:r>
          </a:p>
          <a:p>
            <a:pPr marL="0" indent="0">
              <a:buNone/>
            </a:pPr>
            <a:r>
              <a:rPr lang="en-NO" dirty="0">
                <a:latin typeface="Corbel" panose="020B0503020204020204" pitchFamily="34" charset="0"/>
              </a:rPr>
              <a:t>   </a:t>
            </a:r>
            <a:r>
              <a:rPr lang="en-NO" sz="2000" dirty="0">
                <a:latin typeface="Corbel" panose="020B0503020204020204" pitchFamily="34" charset="0"/>
              </a:rPr>
              <a:t>Registry of Research Data Repositories (overview of existing international repositories of research data from all academic disciplines). 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00443A4-9BAA-8845-BA33-3E6D3C0E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63" y="4157032"/>
            <a:ext cx="2768600" cy="9017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8B0C87F-C269-1B4E-905F-62E93410F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3" y="2979737"/>
            <a:ext cx="2997200" cy="73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D7F5C-06EA-E944-BDC1-38C6DEBC1FB1}"/>
              </a:ext>
            </a:extLst>
          </p:cNvPr>
          <p:cNvSpPr txBox="1"/>
          <p:nvPr/>
        </p:nvSpPr>
        <p:spPr>
          <a:xfrm>
            <a:off x="0" y="6231265"/>
            <a:ext cx="9878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7"/>
              </a:rPr>
              <a:t>Rigden D.J. &amp; Fernández X.M., </a:t>
            </a:r>
            <a:r>
              <a:rPr lang="en-NO" sz="1400" dirty="0">
                <a:hlinkClick r:id="rId7"/>
              </a:rPr>
              <a:t>The 2021 Nucleic Acids Research database issue and the online molecular biology database collection. </a:t>
            </a:r>
          </a:p>
          <a:p>
            <a:r>
              <a:rPr lang="en-NO" sz="1400" dirty="0">
                <a:hlinkClick r:id="rId7"/>
              </a:rPr>
              <a:t>Nucleic Acids Research 49, D1-D9 (2021) 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235059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04" y="1262368"/>
            <a:ext cx="11572392" cy="5595632"/>
          </a:xfrm>
        </p:spPr>
      </p:pic>
    </p:spTree>
    <p:extLst>
      <p:ext uri="{BB962C8B-B14F-4D97-AF65-F5344CB8AC3E}">
        <p14:creationId xmlns:p14="http://schemas.microsoft.com/office/powerpoint/2010/main" val="140167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8716" y="1262368"/>
            <a:ext cx="11514567" cy="5595632"/>
          </a:xfrm>
        </p:spPr>
      </p:pic>
    </p:spTree>
    <p:extLst>
      <p:ext uri="{BB962C8B-B14F-4D97-AF65-F5344CB8AC3E}">
        <p14:creationId xmlns:p14="http://schemas.microsoft.com/office/powerpoint/2010/main" val="152817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A22-F309-9F45-BF64-DC2BBB96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6064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5472"/>
                </a:solidFill>
                <a:latin typeface="Corbel" pitchFamily="34"/>
                <a:ea typeface="Droid Sans Fallback" pitchFamily="2"/>
                <a:cs typeface="Droid Sans Devanagari" pitchFamily="2"/>
              </a:rPr>
              <a:t>Where should I deposit my data?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3A6C1-81E3-5C48-9E99-A4898736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9804" y="1278359"/>
            <a:ext cx="11572392" cy="5563650"/>
          </a:xfrm>
        </p:spPr>
      </p:pic>
    </p:spTree>
    <p:extLst>
      <p:ext uri="{BB962C8B-B14F-4D97-AF65-F5344CB8AC3E}">
        <p14:creationId xmlns:p14="http://schemas.microsoft.com/office/powerpoint/2010/main" val="138630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26810</TotalTime>
  <Words>1798</Words>
  <Application>Microsoft Office PowerPoint</Application>
  <PresentationFormat>Widescreen</PresentationFormat>
  <Paragraphs>218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Google Sans</vt:lpstr>
      <vt:lpstr>Office Theme</vt:lpstr>
      <vt:lpstr>PowerPoint Presentation</vt:lpstr>
      <vt:lpstr>PowerPoint Presentation</vt:lpstr>
      <vt:lpstr>PowerPoint Presentation</vt:lpstr>
      <vt:lpstr>Why should I deposit my data?</vt:lpstr>
      <vt:lpstr>Where should I deposit my data?</vt:lpstr>
      <vt:lpstr>Where should I deposit my data?</vt:lpstr>
      <vt:lpstr>Where should I deposit my data?</vt:lpstr>
      <vt:lpstr>Where should I deposit my data?</vt:lpstr>
      <vt:lpstr>Where should I deposit my data?</vt:lpstr>
      <vt:lpstr>PowerPoint Presentation</vt:lpstr>
      <vt:lpstr>Sequencing data: Multiple Repositories – similar datatypes</vt:lpstr>
      <vt:lpstr>Sequencing data: Multiple Repositories – similar datatypes</vt:lpstr>
      <vt:lpstr>Sequencing data: Multiple Repositories – similar datatypes</vt:lpstr>
      <vt:lpstr>Proteomics data: Multiple Repositories – similar datatypes</vt:lpstr>
      <vt:lpstr>Proteomics data: Multiple Repositories – similar datatypes</vt:lpstr>
      <vt:lpstr>Neuroscience data: Multiple organisations association</vt:lpstr>
      <vt:lpstr>PowerPoint Presentation</vt:lpstr>
      <vt:lpstr>PowerPoint Presentation</vt:lpstr>
      <vt:lpstr>Elixir Data resource services</vt:lpstr>
      <vt:lpstr>Elixir Deposition Databases</vt:lpstr>
      <vt:lpstr>PowerPoint Presentation</vt:lpstr>
      <vt:lpstr>PowerPoint Presentation</vt:lpstr>
      <vt:lpstr>PowerPoint Presentation</vt:lpstr>
      <vt:lpstr>NIRD archive</vt:lpstr>
      <vt:lpstr>DataverseNO</vt:lpstr>
      <vt:lpstr>NSD archive</vt:lpstr>
      <vt:lpstr>PowerPoint Presentation</vt:lpstr>
      <vt:lpstr>Generic archives</vt:lpstr>
      <vt:lpstr>Archiving code/scripts</vt:lpstr>
      <vt:lpstr>What about sensitive data?</vt:lpstr>
      <vt:lpstr>What about sensitive data?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Thu-Hien To</dc:creator>
  <cp:lastModifiedBy>Illimar Hugo Rekand</cp:lastModifiedBy>
  <cp:revision>385</cp:revision>
  <dcterms:created xsi:type="dcterms:W3CDTF">2022-02-07T09:51:05Z</dcterms:created>
  <dcterms:modified xsi:type="dcterms:W3CDTF">2023-08-22T07:44:15Z</dcterms:modified>
</cp:coreProperties>
</file>